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  <p:sldMasterId id="2147483666" r:id="rId3"/>
  </p:sldMasterIdLst>
  <p:notesMasterIdLst>
    <p:notesMasterId r:id="rId12"/>
  </p:notesMasterIdLst>
  <p:sldIdLst>
    <p:sldId id="351" r:id="rId4"/>
    <p:sldId id="512" r:id="rId5"/>
    <p:sldId id="517" r:id="rId6"/>
    <p:sldId id="513" r:id="rId7"/>
    <p:sldId id="506" r:id="rId8"/>
    <p:sldId id="516" r:id="rId9"/>
    <p:sldId id="518" r:id="rId10"/>
    <p:sldId id="50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elo Cerqueira" initials="M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2" d="100"/>
          <a:sy n="22" d="100"/>
        </p:scale>
        <p:origin x="3494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5AA2A-9796-410D-A79A-5FFEC67D6223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8CCC3-FB43-49AF-A501-A6C03C9A4C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16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84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63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96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06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70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469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825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13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238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31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976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53219"/>
            <a:ext cx="2997200" cy="71745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Capítulo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5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23D0CC-46F1-4784-A9AD-1487513A0F36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BE9750-9259-4363-B071-69299B6946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816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53219"/>
            <a:ext cx="2997200" cy="71745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Capítulo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5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23D0CC-46F1-4784-A9AD-1487513A0F36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BE9750-9259-4363-B071-69299B69468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81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1A39D-BE71-445B-888B-D3697A1291E0}" type="datetimeFigureOut">
              <a:rPr lang="pt-BR" smtClean="0"/>
              <a:pPr/>
              <a:t>14/01/2024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CBECC-5397-41E2-B62B-FC53676A96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96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/>
          <p:nvPr userDrawn="1"/>
        </p:nvSpPr>
        <p:spPr>
          <a:xfrm>
            <a:off x="1874" y="0"/>
            <a:ext cx="2160587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Imagem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463" y="0"/>
            <a:ext cx="10044112" cy="6858000"/>
          </a:xfrm>
          <a:prstGeom prst="rect">
            <a:avLst/>
          </a:prstGeom>
        </p:spPr>
      </p:pic>
      <p:sp>
        <p:nvSpPr>
          <p:cNvPr id="8" name="Rectangle 18"/>
          <p:cNvSpPr/>
          <p:nvPr userDrawn="1"/>
        </p:nvSpPr>
        <p:spPr bwMode="auto">
          <a:xfrm>
            <a:off x="-596900" y="252412"/>
            <a:ext cx="5359400" cy="73818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105" y="4610935"/>
            <a:ext cx="3534543" cy="249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4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/>
          <p:nvPr userDrawn="1"/>
        </p:nvSpPr>
        <p:spPr>
          <a:xfrm>
            <a:off x="1874" y="0"/>
            <a:ext cx="2160587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Imagem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463" y="0"/>
            <a:ext cx="10044112" cy="6858000"/>
          </a:xfrm>
          <a:prstGeom prst="rect">
            <a:avLst/>
          </a:prstGeom>
        </p:spPr>
      </p:pic>
      <p:sp>
        <p:nvSpPr>
          <p:cNvPr id="8" name="Rectangle 18"/>
          <p:cNvSpPr/>
          <p:nvPr userDrawn="1"/>
        </p:nvSpPr>
        <p:spPr bwMode="auto">
          <a:xfrm>
            <a:off x="-596900" y="252412"/>
            <a:ext cx="5359400" cy="73818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105" y="4610935"/>
            <a:ext cx="3534543" cy="249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4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"/>
            <a:ext cx="12192000" cy="68580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3790757"/>
            <a:ext cx="12191999" cy="1477428"/>
          </a:xfrm>
          <a:prstGeom prst="rect">
            <a:avLst/>
          </a:prstGeom>
          <a:solidFill>
            <a:schemeClr val="accent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0" y="5284888"/>
            <a:ext cx="12191999" cy="1573112"/>
          </a:xfrm>
          <a:prstGeom prst="rect">
            <a:avLst/>
          </a:prstGeom>
          <a:solidFill>
            <a:schemeClr val="accent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645ABA-712D-074F-40DF-921E1A261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40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134B9ED-C084-C2D9-3BA9-419A2090572D}"/>
              </a:ext>
            </a:extLst>
          </p:cNvPr>
          <p:cNvSpPr/>
          <p:nvPr/>
        </p:nvSpPr>
        <p:spPr>
          <a:xfrm>
            <a:off x="169301" y="4051169"/>
            <a:ext cx="120226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Aspectos Financeiros – Apresentação Preparada para </a:t>
            </a:r>
          </a:p>
          <a:p>
            <a:pPr algn="ctr"/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Assembleia </a:t>
            </a:r>
            <a:r>
              <a:rPr lang="pt-BR" sz="30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Optibra</a:t>
            </a:r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- 11 de Janeiro de 2024</a:t>
            </a:r>
          </a:p>
        </p:txBody>
      </p:sp>
    </p:spTree>
    <p:extLst>
      <p:ext uri="{BB962C8B-B14F-4D97-AF65-F5344CB8AC3E}">
        <p14:creationId xmlns:p14="http://schemas.microsoft.com/office/powerpoint/2010/main" val="115115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2</a:t>
            </a:fld>
            <a:endParaRPr lang="pt-BR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Aspectos Financeiros – ANO DE 2023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F4322D-6F2C-491E-8F1E-04560CC99FD9}"/>
              </a:ext>
            </a:extLst>
          </p:cNvPr>
          <p:cNvSpPr/>
          <p:nvPr/>
        </p:nvSpPr>
        <p:spPr>
          <a:xfrm>
            <a:off x="353073" y="1394577"/>
            <a:ext cx="10484261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Contabilidade – Fechamentos mensais;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Contabilidade – Foram realizados ajustes para aderência aos princípios contábeis;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Melhoria de relatórios gerenciais (especialmente APP);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Gerenciamento fluxo de caixa;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Gerenciamento de custos finais campeonatos IODA.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A033C8-9C7B-4E95-B41E-A934F3FFB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5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1385913" y="6581510"/>
            <a:ext cx="328241" cy="13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43200" bIns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DCA541-6FF0-4976-B943-5425366F267A}" type="slidenum">
              <a:rPr kumimoji="0" lang="en-US" sz="1200" b="1" i="0" u="none" strike="noStrike" kern="0" cap="none" spc="0" normalizeH="0" baseline="-300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1" i="0" u="none" strike="noStrike" kern="0" cap="none" spc="0" normalizeH="0" baseline="-3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120032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Orçamento – Campeonatos Internacionais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ano de 2023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4D7FE8-98CE-4269-846B-87B3CA878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886E65A-CC21-5343-3C71-B293F46AC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550" y="1797050"/>
            <a:ext cx="74549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4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1385913" y="6581510"/>
            <a:ext cx="328241" cy="13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43200" bIns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DCA541-6FF0-4976-B943-5425366F267A}" type="slidenum">
              <a:rPr kumimoji="0" lang="en-US" sz="1200" b="1" i="0" u="none" strike="noStrike" kern="0" cap="none" spc="0" normalizeH="0" baseline="-300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1" i="0" u="none" strike="noStrike" kern="0" cap="none" spc="0" normalizeH="0" baseline="-3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Aspectos Financeiros – Demonstrações Financeiras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F4322D-6F2C-491E-8F1E-04560CC99FD9}"/>
              </a:ext>
            </a:extLst>
          </p:cNvPr>
          <p:cNvSpPr/>
          <p:nvPr/>
        </p:nvSpPr>
        <p:spPr>
          <a:xfrm>
            <a:off x="353073" y="1394577"/>
            <a:ext cx="104842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EADD3AF-28B1-33BF-49B9-D0D5D982A2E2}"/>
              </a:ext>
            </a:extLst>
          </p:cNvPr>
          <p:cNvSpPr/>
          <p:nvPr/>
        </p:nvSpPr>
        <p:spPr>
          <a:xfrm>
            <a:off x="353073" y="1394577"/>
            <a:ext cx="10484261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* Saldo em Conta Corrente: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=&gt; (31.12.2023): </a:t>
            </a:r>
            <a:r>
              <a:rPr lang="pt-BR" b="1" u="sng" dirty="0" err="1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pt-BR" b="1" u="sng" dirty="0">
                <a:solidFill>
                  <a:schemeClr val="bg1">
                    <a:lumMod val="50000"/>
                  </a:schemeClr>
                </a:solidFill>
              </a:rPr>
              <a:t>$ 512 </a:t>
            </a:r>
            <a:r>
              <a:rPr lang="pt-BR" b="1" u="sng" dirty="0" err="1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=&gt; (31.12.2022): </a:t>
            </a:r>
            <a:r>
              <a:rPr lang="pt-BR" b="1" u="sng" dirty="0" err="1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pt-BR" b="1" u="sng" dirty="0">
                <a:solidFill>
                  <a:schemeClr val="bg1">
                    <a:lumMod val="50000"/>
                  </a:schemeClr>
                </a:solidFill>
              </a:rPr>
              <a:t>$ 507 </a:t>
            </a:r>
            <a:r>
              <a:rPr lang="pt-BR" b="1" u="sng" dirty="0" err="1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Demonstrações Financeiras emitidas e assinadas em 05 de Janeiro;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Ativos consistem basicamente no caixa da Associação e no APP;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Passivo mais relevante são antecipações de anuidades de 2024 (serão reconhecidas como receita de 2024);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Receitas de anuidades reconhecidas pelo princípio de competência (ajuste de procedimentos que impactaram nosso resultado contábil);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Melhorias nos processos contábeis.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B0E5DF-D575-41BD-B8E1-56943C717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5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5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Aspectos Financeiros – Orçamento 2024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991BD7-D22B-4EA4-A777-D08F10DB6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EE72995-85DD-9875-4003-C917DA2D2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07968"/>
            <a:ext cx="4197350" cy="460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1385913" y="6581510"/>
            <a:ext cx="328241" cy="13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43200" bIns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DCA541-6FF0-4976-B943-5425366F267A}" type="slidenum">
              <a:rPr kumimoji="0" lang="en-US" sz="1200" b="1" i="0" u="none" strike="noStrike" kern="0" cap="none" spc="0" normalizeH="0" baseline="-300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0" u="none" strike="noStrike" kern="0" cap="none" spc="0" normalizeH="0" baseline="-3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Estimativa de Antecipações para os Campeonatos Internacionais – 2024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F4322D-6F2C-491E-8F1E-04560CC99FD9}"/>
              </a:ext>
            </a:extLst>
          </p:cNvPr>
          <p:cNvSpPr/>
          <p:nvPr/>
        </p:nvSpPr>
        <p:spPr>
          <a:xfrm>
            <a:off x="353073" y="1394577"/>
            <a:ext cx="1048426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  <a:p>
            <a:r>
              <a:rPr lang="pt-BR" b="1" dirty="0"/>
              <a:t>Base 2023 - 1st </a:t>
            </a:r>
            <a:r>
              <a:rPr lang="pt-BR" b="1" dirty="0" err="1"/>
              <a:t>and</a:t>
            </a:r>
            <a:r>
              <a:rPr lang="pt-BR" b="1" dirty="0"/>
              <a:t> 2nd </a:t>
            </a:r>
            <a:r>
              <a:rPr lang="pt-BR" b="1" dirty="0" err="1"/>
              <a:t>Entries</a:t>
            </a:r>
            <a:r>
              <a:rPr lang="pt-BR" b="1" dirty="0"/>
              <a:t> - </a:t>
            </a:r>
            <a:r>
              <a:rPr lang="pt-BR" dirty="0">
                <a:solidFill>
                  <a:srgbClr val="FF0000"/>
                </a:solidFill>
              </a:rPr>
              <a:t>(R$ 405k) 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AutoNum type="alphaLcPeriod"/>
            </a:pP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Jun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29 – Jul 06)</a:t>
            </a:r>
          </a:p>
          <a:p>
            <a:pPr marL="342900" indent="-342900">
              <a:buAutoNum type="alphaL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NOAM (Jul 13 – Jul 20)</a:t>
            </a:r>
          </a:p>
          <a:p>
            <a:pPr marL="342900" indent="-342900">
              <a:buAutoNum type="alphaL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SULAM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Aug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31 –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Sep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07)</a:t>
            </a:r>
          </a:p>
          <a:p>
            <a:pPr marL="342900" indent="-342900">
              <a:buAutoNum type="alphaL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African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Sep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14 –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Sep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21)</a:t>
            </a:r>
          </a:p>
          <a:p>
            <a:pPr marL="342900" indent="-342900">
              <a:buAutoNum type="alphaLcPeriod"/>
            </a:pP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Asian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Oceanian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Nov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5 – Nov12)</a:t>
            </a:r>
          </a:p>
          <a:p>
            <a:pPr marL="342900" indent="-342900">
              <a:buAutoNum type="alphaLcPeriod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World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Dec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05 –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Dec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15)</a:t>
            </a:r>
          </a:p>
          <a:p>
            <a:pPr marL="342900" indent="-342900">
              <a:buAutoNum type="alphaLcPeriod"/>
            </a:pPr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Nossos times serão definidos somente em Maio, logo antecipações serão realizadas pela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Optibra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					         Total Estimado: </a:t>
            </a:r>
            <a:r>
              <a:rPr lang="pt-BR" dirty="0">
                <a:solidFill>
                  <a:srgbClr val="FF0000"/>
                </a:solidFill>
              </a:rPr>
              <a:t>(R$ 300k)</a:t>
            </a:r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4D7FE8-98CE-4269-846B-87B3CA878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7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Aspectos Financeiros – Anuidades 2024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991BD7-D22B-4EA4-A777-D08F10DB6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097CFF8-F22B-1CD9-1FF7-E106162ABC46}"/>
              </a:ext>
            </a:extLst>
          </p:cNvPr>
          <p:cNvSpPr/>
          <p:nvPr/>
        </p:nvSpPr>
        <p:spPr>
          <a:xfrm>
            <a:off x="353073" y="1394577"/>
            <a:ext cx="10484261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=&gt; Proposta de aumento do valor da Anuidade</a:t>
            </a: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Valor anuidade (Atual):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$ 400,00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Proposta - Anuidades 2025: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$ 450,00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Obs.: Nossa anuidade não é reajustada há 5 anos. Neste período tivemos uma inflação de 35%.  </a:t>
            </a:r>
          </a:p>
          <a:p>
            <a:pPr>
              <a:lnSpc>
                <a:spcPct val="150000"/>
              </a:lnSpc>
            </a:pPr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t-BR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BR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99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EAD-67C5-4D07-9240-03FF5826BDCB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1385913" y="6581510"/>
            <a:ext cx="328241" cy="13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43200" bIns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DCA541-6FF0-4976-B943-5425366F267A}" type="slidenum">
              <a:rPr kumimoji="0" lang="en-US" sz="1200" b="1" i="0" u="none" strike="noStrike" kern="0" cap="none" spc="0" normalizeH="0" baseline="-300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0" u="none" strike="noStrike" kern="0" cap="none" spc="0" normalizeH="0" baseline="-3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99368"/>
            <a:ext cx="12192000" cy="10957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8"/>
          <p:cNvSpPr/>
          <p:nvPr/>
        </p:nvSpPr>
        <p:spPr bwMode="auto">
          <a:xfrm>
            <a:off x="199588" y="534078"/>
            <a:ext cx="6948875" cy="68931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09229" fontAlgn="auto">
              <a:spcBef>
                <a:spcPts val="1500"/>
              </a:spcBef>
              <a:spcAft>
                <a:spcPts val="0"/>
              </a:spcAft>
              <a:buSzPct val="70000"/>
              <a:defRPr/>
            </a:pPr>
            <a:endParaRPr lang="pt-BR" sz="20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39343" y="468825"/>
            <a:ext cx="6948875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Aspectos Financeiros - Dúvidas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Dúvidas">
            <a:extLst>
              <a:ext uri="{FF2B5EF4-FFF2-40B4-BE49-F238E27FC236}">
                <a16:creationId xmlns:a16="http://schemas.microsoft.com/office/drawing/2014/main" id="{56793AE3-CB0D-DC8C-E596-4FA0C4B4B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858" y="1750938"/>
            <a:ext cx="4572000" cy="409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D813D6-3F8E-48CB-81D9-3273C906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553" y="5761748"/>
            <a:ext cx="664182" cy="59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apítul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apítul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38043</TotalTime>
  <Words>320</Words>
  <Application>Microsoft Office PowerPoint</Application>
  <PresentationFormat>Widescreen</PresentationFormat>
  <Paragraphs>88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do Office</vt:lpstr>
      <vt:lpstr>1_Capítulo</vt:lpstr>
      <vt:lpstr>Capítulo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NKaudi100</dc:creator>
  <cp:lastModifiedBy>Johann Hutzler</cp:lastModifiedBy>
  <cp:revision>486</cp:revision>
  <dcterms:created xsi:type="dcterms:W3CDTF">2015-10-27T13:48:49Z</dcterms:created>
  <dcterms:modified xsi:type="dcterms:W3CDTF">2024-01-14T10:09:33Z</dcterms:modified>
</cp:coreProperties>
</file>